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001125" cy="7200900"/>
  <p:notesSz cx="6858000" cy="9144000"/>
  <p:defaultTextStyle>
    <a:defPPr>
      <a:defRPr lang="ru-RU"/>
    </a:defPPr>
    <a:lvl1pPr marL="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291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2583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8874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5166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1457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7749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4040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0332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56" d="100"/>
          <a:sy n="156" d="100"/>
        </p:scale>
        <p:origin x="1986" y="168"/>
      </p:cViewPr>
      <p:guideLst>
        <p:guide orient="horz" pos="2268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3092354" y="1112122"/>
            <a:ext cx="8847062" cy="8847062"/>
            <a:chOff x="6184708" y="2224243"/>
            <a:chExt cx="17694124" cy="17694124"/>
          </a:xfrm>
          <a:effectLst>
            <a:outerShdw blurRad="63500" sx="102000" sy="102000" algn="ctr" rotWithShape="0">
              <a:srgbClr val="81C6FF"/>
            </a:outerShdw>
          </a:effectLst>
        </p:grpSpPr>
        <p:sp>
          <p:nvSpPr>
            <p:cNvPr id="8" name="Овал 7"/>
            <p:cNvSpPr/>
            <p:nvPr userDrawn="1"/>
          </p:nvSpPr>
          <p:spPr>
            <a:xfrm rot="900000">
              <a:off x="6996420" y="3316005"/>
              <a:ext cx="15049672" cy="15049672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2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120000"/>
                        </a14:imgEffect>
                      </a14:imgLayer>
                    </a14:imgProps>
                  </a:ext>
                </a:extLst>
              </a:blip>
              <a:stretch>
                <a:fillRect l="-6350" t="-7139" r="-6350" b="-7139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 userDrawn="1"/>
          </p:nvSpPr>
          <p:spPr>
            <a:xfrm rot="14812304">
              <a:off x="6184708" y="2224243"/>
              <a:ext cx="17694124" cy="17694124"/>
            </a:xfrm>
            <a:prstGeom prst="ellipse">
              <a:avLst/>
            </a:prstGeom>
            <a:gradFill flip="none" rotWithShape="1">
              <a:gsLst>
                <a:gs pos="417">
                  <a:schemeClr val="tx1"/>
                </a:gs>
                <a:gs pos="66000">
                  <a:schemeClr val="tx1">
                    <a:alpha val="82000"/>
                  </a:schemeClr>
                </a:gs>
                <a:gs pos="84000">
                  <a:schemeClr val="tx1"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softEdge rad="723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 userDrawn="1"/>
        </p:nvGrpSpPr>
        <p:grpSpPr>
          <a:xfrm>
            <a:off x="-1510699" y="-758095"/>
            <a:ext cx="7198750" cy="5656166"/>
            <a:chOff x="-682988" y="-235745"/>
            <a:chExt cx="7198750" cy="5656166"/>
          </a:xfrm>
        </p:grpSpPr>
        <p:sp>
          <p:nvSpPr>
            <p:cNvPr id="11" name="Овал 10"/>
            <p:cNvSpPr/>
            <p:nvPr userDrawn="1"/>
          </p:nvSpPr>
          <p:spPr>
            <a:xfrm>
              <a:off x="-682988" y="-235745"/>
              <a:ext cx="7198750" cy="5656166"/>
            </a:xfrm>
            <a:prstGeom prst="ellipse">
              <a:avLst/>
            </a:prstGeom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blurRad="1270000" sx="200000" sy="200000" algn="ctr" rotWithShape="0">
                <a:srgbClr val="FFA40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2" name="Группа 11"/>
            <p:cNvGrpSpPr/>
            <p:nvPr userDrawn="1"/>
          </p:nvGrpSpPr>
          <p:grpSpPr>
            <a:xfrm>
              <a:off x="2577981" y="2253217"/>
              <a:ext cx="676812" cy="678242"/>
              <a:chOff x="5163555" y="4506434"/>
              <a:chExt cx="1420124" cy="1356484"/>
            </a:xfrm>
            <a:effectLst>
              <a:outerShdw blurRad="1270000" sx="1000" sy="1000" algn="ctr" rotWithShape="0">
                <a:schemeClr val="bg1"/>
              </a:outerShdw>
            </a:effectLst>
          </p:grpSpPr>
          <p:sp>
            <p:nvSpPr>
              <p:cNvPr id="13" name="Овал 12"/>
              <p:cNvSpPr/>
              <p:nvPr userDrawn="1"/>
            </p:nvSpPr>
            <p:spPr>
              <a:xfrm>
                <a:off x="5544741" y="4896644"/>
                <a:ext cx="576063" cy="576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glow rad="1270000">
                  <a:srgbClr val="FFFF00">
                    <a:alpha val="30000"/>
                  </a:srgbClr>
                </a:glow>
                <a:outerShdw blurRad="1270000" sx="88000" sy="88000" algn="ctr" rotWithShape="0">
                  <a:srgbClr val="FFFF9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/>
              <p:cNvSpPr/>
              <p:nvPr userDrawn="1"/>
            </p:nvSpPr>
            <p:spPr>
              <a:xfrm>
                <a:off x="5163555" y="4506434"/>
                <a:ext cx="1420124" cy="1356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85800">
                  <a:srgbClr val="FFFF99"/>
                </a:glow>
                <a:outerShdw blurRad="1270000" sx="200000" sy="200000" algn="ctr" rotWithShape="0">
                  <a:srgbClr val="FFC000"/>
                </a:outerShdw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3"/>
          <p:cNvSpPr/>
          <p:nvPr userDrawn="1"/>
        </p:nvSpPr>
        <p:spPr>
          <a:xfrm rot="1800000">
            <a:off x="3408883" y="2702693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10б 9"/>
          <p:cNvSpPr/>
          <p:nvPr userDrawn="1"/>
        </p:nvSpPr>
        <p:spPr>
          <a:xfrm rot="1800000">
            <a:off x="4787520" y="2950350"/>
            <a:ext cx="3272826" cy="3272826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13"/>
          <p:cNvSpPr/>
          <p:nvPr userDrawn="1"/>
        </p:nvSpPr>
        <p:spPr>
          <a:xfrm rot="1800000">
            <a:off x="6917447" y="4728364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25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14"/>
          <p:cNvSpPr/>
          <p:nvPr userDrawn="1"/>
        </p:nvSpPr>
        <p:spPr>
          <a:xfrm rot="1800000">
            <a:off x="7489536" y="5141121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5"/>
          <p:cNvSpPr/>
          <p:nvPr userDrawn="1"/>
        </p:nvSpPr>
        <p:spPr>
          <a:xfrm rot="1800000">
            <a:off x="4252732" y="3256111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4"/>
          <p:cNvSpPr/>
          <p:nvPr userDrawn="1"/>
        </p:nvSpPr>
        <p:spPr>
          <a:xfrm rot="1800000">
            <a:off x="3723561" y="2950594"/>
            <a:ext cx="364882" cy="364882"/>
          </a:xfrm>
          <a:prstGeom prst="ellipse">
            <a:avLst/>
          </a:prstGeom>
          <a:gradFill>
            <a:gsLst>
              <a:gs pos="0">
                <a:srgbClr val="FFFF00">
                  <a:alpha val="10000"/>
                </a:srgbClr>
              </a:gs>
              <a:gs pos="100000">
                <a:srgbClr val="92D050">
                  <a:alpha val="4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11б 6"/>
          <p:cNvSpPr/>
          <p:nvPr userDrawn="1"/>
        </p:nvSpPr>
        <p:spPr>
          <a:xfrm rot="1800000">
            <a:off x="4734856" y="3106293"/>
            <a:ext cx="1782353" cy="2160240"/>
          </a:xfrm>
          <a:prstGeom prst="star6">
            <a:avLst>
              <a:gd name="adj" fmla="val 50000"/>
              <a:gd name="hf" fmla="val 115470"/>
            </a:avLst>
          </a:prstGeom>
          <a:gradFill flip="none" rotWithShape="1">
            <a:gsLst>
              <a:gs pos="0">
                <a:srgbClr val="7030A0">
                  <a:alpha val="10000"/>
                </a:srgbClr>
              </a:gs>
              <a:gs pos="100000">
                <a:srgbClr val="FF0000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3б 2"/>
          <p:cNvSpPr/>
          <p:nvPr userDrawn="1"/>
        </p:nvSpPr>
        <p:spPr>
          <a:xfrm rot="1800000">
            <a:off x="3387870" y="2557554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12б 10"/>
          <p:cNvSpPr/>
          <p:nvPr userDrawn="1"/>
        </p:nvSpPr>
        <p:spPr>
          <a:xfrm rot="1800000">
            <a:off x="6323896" y="3930320"/>
            <a:ext cx="2469286" cy="2743652"/>
          </a:xfrm>
          <a:prstGeom prst="star6">
            <a:avLst>
              <a:gd name="adj" fmla="val 42978"/>
              <a:gd name="hf" fmla="val 115470"/>
            </a:avLst>
          </a:prstGeom>
          <a:gradFill flip="none" rotWithShape="1">
            <a:gsLst>
              <a:gs pos="0">
                <a:srgbClr val="FFFF00">
                  <a:alpha val="10000"/>
                </a:srgbClr>
              </a:gs>
              <a:gs pos="100000">
                <a:srgbClr val="81C6FF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62"/>
          <p:cNvSpPr/>
          <p:nvPr userDrawn="1"/>
        </p:nvSpPr>
        <p:spPr>
          <a:xfrm rot="1800000">
            <a:off x="4960005" y="3664455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8б 7"/>
          <p:cNvSpPr/>
          <p:nvPr userDrawn="1"/>
        </p:nvSpPr>
        <p:spPr>
          <a:xfrm rot="1800000">
            <a:off x="5797998" y="3895017"/>
            <a:ext cx="1563290" cy="156329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5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6" name="9"/>
          <p:cNvSpPr/>
          <p:nvPr userDrawn="1"/>
        </p:nvSpPr>
        <p:spPr>
          <a:xfrm rot="1800000">
            <a:off x="6701115" y="4685926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37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7"/>
          <p:cNvSpPr/>
          <p:nvPr userDrawn="1"/>
        </p:nvSpPr>
        <p:spPr>
          <a:xfrm rot="1800000">
            <a:off x="5647175" y="4061193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6"/>
          <p:cNvSpPr/>
          <p:nvPr userDrawn="1"/>
        </p:nvSpPr>
        <p:spPr>
          <a:xfrm rot="1800000">
            <a:off x="4818172" y="3582568"/>
            <a:ext cx="364882" cy="364882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2"/>
          <p:cNvSpPr/>
          <p:nvPr userDrawn="1"/>
        </p:nvSpPr>
        <p:spPr>
          <a:xfrm rot="1800000">
            <a:off x="3273194" y="2624353"/>
            <a:ext cx="678242" cy="678242"/>
          </a:xfrm>
          <a:prstGeom prst="ellipse">
            <a:avLst/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1б 1"/>
          <p:cNvSpPr/>
          <p:nvPr userDrawn="1"/>
        </p:nvSpPr>
        <p:spPr>
          <a:xfrm rot="1800000">
            <a:off x="1833572" y="1659081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8б 5"/>
          <p:cNvSpPr/>
          <p:nvPr userDrawn="1"/>
        </p:nvSpPr>
        <p:spPr>
          <a:xfrm rot="1800000">
            <a:off x="2243975" y="1481833"/>
            <a:ext cx="3272826" cy="3272826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  <a:effectLst>
            <a:outerShdw sx="200000" sy="200000" algn="ctr" rotWithShape="0">
              <a:srgbClr val="FF8B8B">
                <a:alpha val="75000"/>
              </a:srgbClr>
            </a:outerShdw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7б 8"/>
          <p:cNvSpPr/>
          <p:nvPr userDrawn="1"/>
        </p:nvSpPr>
        <p:spPr>
          <a:xfrm rot="1800000">
            <a:off x="1763462" y="493637"/>
            <a:ext cx="6636234" cy="6636234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4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аголовок 53"/>
          <p:cNvSpPr>
            <a:spLocks noGrp="1"/>
          </p:cNvSpPr>
          <p:nvPr>
            <p:ph type="title" hasCustomPrompt="1"/>
          </p:nvPr>
        </p:nvSpPr>
        <p:spPr>
          <a:xfrm>
            <a:off x="3759952" y="1320180"/>
            <a:ext cx="5256966" cy="1200150"/>
          </a:xfrm>
          <a:prstGeom prst="rect">
            <a:avLst/>
          </a:prstGeom>
        </p:spPr>
        <p:txBody>
          <a:bodyPr anchor="b"/>
          <a:lstStyle>
            <a:lvl1pPr>
              <a:defRPr sz="36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4" name="Овал 33"/>
          <p:cNvSpPr/>
          <p:nvPr userDrawn="1"/>
        </p:nvSpPr>
        <p:spPr>
          <a:xfrm>
            <a:off x="770268" y="801736"/>
            <a:ext cx="2636816" cy="263681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бъект 7"/>
          <p:cNvSpPr>
            <a:spLocks noGrp="1"/>
          </p:cNvSpPr>
          <p:nvPr>
            <p:ph sz="quarter" idx="11"/>
          </p:nvPr>
        </p:nvSpPr>
        <p:spPr>
          <a:xfrm>
            <a:off x="179388" y="3211375"/>
            <a:ext cx="3227387" cy="3888482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3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11 -0.12148 L 0.00282 0.00859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7" y="650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358E-7 -3.54497E-6 L -0.18393 -0.13007 " pathEditMode="relative" rAng="0" ptsTypes="AA">
                                      <p:cBhvr>
                                        <p:cTn id="62" dur="3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7" y="-65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 0.00265 L -0.26022 -0.18496 " pathEditMode="relative" rAng="0" ptsTypes="AA">
                                      <p:cBhvr>
                                        <p:cTn id="64" dur="3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-939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7 -0.00529 L -0.33034 -0.22531 " pathEditMode="relative" rAng="0" ptsTypes="AA">
                                      <p:cBhvr>
                                        <p:cTn id="66" dur="3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7" y="-1100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03 -0.01014 L -0.35095 -0.24427 " pathEditMode="relative" rAng="0" ptsTypes="AA">
                                      <p:cBhvr>
                                        <p:cTn id="68" dur="3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5" y="-117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4.28571E-6 L -0.42512 -0.29939 " pathEditMode="relative" rAng="0" ptsTypes="AA">
                                      <p:cBhvr>
                                        <p:cTn id="70" dur="3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5" y="-149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4.92063E-6 L -0.53788 -0.38073 " pathEditMode="relative" rAng="0" ptsTypes="AA">
                                      <p:cBhvr>
                                        <p:cTn id="72" dur="3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03" y="-1904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1 1.40119E-6 L -0.58645 -0.41353 " pathEditMode="relative" rAng="0" ptsTypes="AA">
                                      <p:cBhvr>
                                        <p:cTn id="74" dur="3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7" y="-2068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506E-7 -1.45847E-6 L -0.62826 -0.44371 " pathEditMode="relative" rAng="0" ptsTypes="AA">
                                      <p:cBhvr>
                                        <p:cTn id="76" dur="3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2" y="-221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4 0.01146 L -0.19429 -0.13093 " pathEditMode="relative" rAng="0" ptsTypes="AA">
                                      <p:cBhvr>
                                        <p:cTn id="78" dur="3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6" y="-711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15 -0.07124 L -2.39238E-6 -4.19056E-6 " pathEditMode="relative" rAng="0" ptsTypes="AA">
                                      <p:cBhvr>
                                        <p:cTn id="8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8" y="3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4"/>
          <p:cNvSpPr>
            <a:spLocks noGrp="1"/>
          </p:cNvSpPr>
          <p:nvPr>
            <p:ph type="title"/>
          </p:nvPr>
        </p:nvSpPr>
        <p:spPr>
          <a:xfrm>
            <a:off x="450850" y="288925"/>
            <a:ext cx="8101013" cy="1200150"/>
          </a:xfrm>
          <a:prstGeom prst="rect">
            <a:avLst/>
          </a:prstGeom>
        </p:spPr>
        <p:txBody>
          <a:bodyPr anchor="b"/>
          <a:lstStyle>
            <a:lvl1pPr>
              <a:defRPr lang="ru-RU" sz="40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pPr lv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0" name="Объект 6"/>
          <p:cNvSpPr>
            <a:spLocks noGrp="1"/>
          </p:cNvSpPr>
          <p:nvPr>
            <p:ph sz="quarter" idx="10"/>
          </p:nvPr>
        </p:nvSpPr>
        <p:spPr>
          <a:xfrm>
            <a:off x="468313" y="1728242"/>
            <a:ext cx="8064500" cy="5112296"/>
          </a:xfrm>
          <a:prstGeom prst="rect">
            <a:avLst/>
          </a:prstGeom>
        </p:spPr>
        <p:txBody>
          <a:bodyPr/>
          <a:lstStyle>
            <a:lvl1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1pPr>
            <a:lvl2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2pPr>
            <a:lvl3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3pPr>
            <a:lvl4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4pPr>
            <a:lvl5pPr>
              <a:defRPr lang="ru-RU" sz="24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Овал 6"/>
          <p:cNvSpPr/>
          <p:nvPr userDrawn="1"/>
        </p:nvSpPr>
        <p:spPr>
          <a:xfrm flipV="1">
            <a:off x="179956" y="1368202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 userDrawn="1"/>
        </p:nvSpPr>
        <p:spPr>
          <a:xfrm flipV="1">
            <a:off x="179956" y="6912818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71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с комментар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5612" y="287338"/>
            <a:ext cx="8089900" cy="5617367"/>
          </a:xfrm>
          <a:prstGeom prst="rect">
            <a:avLst/>
          </a:prstGeom>
          <a:solidFill>
            <a:srgbClr val="00B0F0">
              <a:alpha val="30000"/>
            </a:srgbClr>
          </a:solidFill>
          <a:effectLst>
            <a:outerShdw blurRad="571500" sx="102000" sy="102000" algn="ctr" rotWithShape="0">
              <a:schemeClr val="bg1"/>
            </a:outerShdw>
          </a:effectLst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56249" y="5934502"/>
            <a:ext cx="8088625" cy="1122332"/>
          </a:xfrm>
          <a:custGeom>
            <a:avLst/>
            <a:gdLst/>
            <a:ahLst/>
            <a:cxnLst/>
            <a:rect l="l" t="t" r="r" b="b"/>
            <a:pathLst>
              <a:path w="8088625" h="1122332">
                <a:moveTo>
                  <a:pt x="7320677" y="0"/>
                </a:moveTo>
                <a:lnTo>
                  <a:pt x="7500697" y="186228"/>
                </a:lnTo>
                <a:lnTo>
                  <a:pt x="7975637" y="186228"/>
                </a:lnTo>
                <a:cubicBezTo>
                  <a:pt x="8038039" y="186228"/>
                  <a:pt x="8088625" y="236814"/>
                  <a:pt x="8088625" y="299216"/>
                </a:cubicBezTo>
                <a:lnTo>
                  <a:pt x="8088625" y="1009344"/>
                </a:lnTo>
                <a:cubicBezTo>
                  <a:pt x="8088625" y="1071746"/>
                  <a:pt x="8038039" y="1122332"/>
                  <a:pt x="7975637" y="1122332"/>
                </a:cubicBezTo>
                <a:lnTo>
                  <a:pt x="112988" y="1122332"/>
                </a:lnTo>
                <a:cubicBezTo>
                  <a:pt x="50586" y="1122332"/>
                  <a:pt x="0" y="1071746"/>
                  <a:pt x="0" y="1009344"/>
                </a:cubicBezTo>
                <a:lnTo>
                  <a:pt x="0" y="299216"/>
                </a:lnTo>
                <a:cubicBezTo>
                  <a:pt x="0" y="236814"/>
                  <a:pt x="50586" y="186228"/>
                  <a:pt x="112988" y="186228"/>
                </a:cubicBezTo>
                <a:lnTo>
                  <a:pt x="7140657" y="186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84200" dist="50800" dir="16200000">
              <a:schemeClr val="tx2">
                <a:lumMod val="50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>
              <a:solidFill>
                <a:srgbClr val="0070C0"/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63033" y="6120730"/>
            <a:ext cx="8101013" cy="936104"/>
          </a:xfrm>
        </p:spPr>
        <p:txBody>
          <a:bodyPr anchor="t"/>
          <a:lstStyle>
            <a:lvl1pPr>
              <a:defRPr lang="ru-RU" sz="2400">
                <a:solidFill>
                  <a:srgbClr val="0070C0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 marL="347187" lvl="0" indent="-347187" algn="l">
              <a:spcBef>
                <a:spcPct val="20000"/>
              </a:spcBef>
              <a:buFont typeface="Arial" pitchFamily="34" charset="0"/>
              <a:buChar char="•"/>
            </a:pPr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7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0057" y="288370"/>
            <a:ext cx="8101013" cy="1200150"/>
          </a:xfrm>
          <a:prstGeom prst="rect">
            <a:avLst/>
          </a:prstGeom>
        </p:spPr>
        <p:txBody>
          <a:bodyPr anchor="b"/>
          <a:lstStyle/>
          <a:p>
            <a:pPr lvl="0" defTabSz="72009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0057" y="1680211"/>
            <a:ext cx="8101013" cy="4752261"/>
          </a:xfrm>
          <a:prstGeom prst="rect">
            <a:avLst/>
          </a:prstGeom>
        </p:spPr>
        <p:txBody>
          <a:bodyPr/>
          <a:lstStyle/>
          <a:p>
            <a:pPr marL="270034" lvl="0" indent="-270034" defTabSz="720090"/>
            <a:r>
              <a:rPr lang="ru-RU" smtClean="0"/>
              <a:t>Образец текста</a:t>
            </a:r>
          </a:p>
          <a:p>
            <a:pPr marL="585073" lvl="1" indent="-225028" defTabSz="720090"/>
            <a:r>
              <a:rPr lang="ru-RU" smtClean="0"/>
              <a:t>Второй уровень</a:t>
            </a:r>
          </a:p>
          <a:p>
            <a:pPr marL="900113" lvl="2" indent="-180023" defTabSz="720090"/>
            <a:r>
              <a:rPr lang="ru-RU" smtClean="0"/>
              <a:t>Третий уровень</a:t>
            </a:r>
          </a:p>
          <a:p>
            <a:pPr marL="1260158" lvl="3" indent="-180023" defTabSz="720090"/>
            <a:r>
              <a:rPr lang="ru-RU" smtClean="0"/>
              <a:t>Четвертый уровень</a:t>
            </a:r>
          </a:p>
          <a:p>
            <a:pPr marL="1620203" lvl="4" indent="-180023" defTabSz="720090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0057" y="6674168"/>
            <a:ext cx="2100263" cy="383382"/>
          </a:xfrm>
          <a:prstGeom prst="rect">
            <a:avLst/>
          </a:prstGeom>
        </p:spPr>
        <p:txBody>
          <a:bodyPr vert="horz" lIns="92583" tIns="46292" rIns="92583" bIns="4629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D294F-37E3-459C-B4DB-B364F58DD55A}" type="datetimeFigureOut">
              <a:rPr lang="ru-RU" smtClean="0"/>
              <a:t>11.12.2020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75385" y="6674168"/>
            <a:ext cx="2850357" cy="383382"/>
          </a:xfrm>
          <a:prstGeom prst="rect">
            <a:avLst/>
          </a:prstGeom>
        </p:spPr>
        <p:txBody>
          <a:bodyPr vert="horz" lIns="92583" tIns="46292" rIns="92583" bIns="4629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0807" y="6674168"/>
            <a:ext cx="2100263" cy="383382"/>
          </a:xfrm>
          <a:prstGeom prst="rect">
            <a:avLst/>
          </a:prstGeom>
        </p:spPr>
        <p:txBody>
          <a:bodyPr vert="horz" lIns="92583" tIns="46292" rIns="92583" bIns="4629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C0D3-48E9-4861-A25D-1D7181B52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iming>
    <p:tnLst>
      <p:par>
        <p:cTn id="1" dur="indefinite" restart="never" nodeType="tmRoot"/>
      </p:par>
    </p:tnLst>
  </p:timing>
  <p:txStyles>
    <p:titleStyle>
      <a:lvl1pPr algn="ctr" defTabSz="925830" rtl="0" eaLnBrk="1" latinLnBrk="0" hangingPunct="1">
        <a:spcBef>
          <a:spcPct val="0"/>
        </a:spcBef>
        <a:buNone/>
        <a:defRPr lang="ru-RU" sz="3600" kern="1200" baseline="0" dirty="0" smtClean="0">
          <a:gradFill flip="none" rotWithShape="1">
            <a:gsLst>
              <a:gs pos="70000">
                <a:schemeClr val="bg1"/>
              </a:gs>
              <a:gs pos="91000">
                <a:schemeClr val="tx1">
                  <a:alpha val="0"/>
                </a:schemeClr>
              </a:gs>
            </a:gsLst>
            <a:lin ang="5400000" scaled="1"/>
            <a:tileRect/>
          </a:gradFill>
          <a:latin typeface="Segoe UI Light" pitchFamily="34" charset="0"/>
          <a:ea typeface="+mj-ea"/>
          <a:cs typeface="Segoe UI Light" pitchFamily="34" charset="0"/>
        </a:defRPr>
      </a:lvl1pPr>
    </p:titleStyle>
    <p:bodyStyle>
      <a:lvl1pPr marL="347187" indent="-347187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1pPr>
      <a:lvl2pPr marL="752237" indent="-289322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2pPr>
      <a:lvl3pPr marL="115728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3pPr>
      <a:lvl4pPr marL="1620203" indent="-231458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4pPr>
      <a:lvl5pPr marL="2083118" indent="-231458" algn="l" defTabSz="925830" rtl="0" eaLnBrk="1" latinLnBrk="0" hangingPunct="1">
        <a:spcBef>
          <a:spcPct val="20000"/>
        </a:spcBef>
        <a:buFont typeface="Arial" pitchFamily="34" charset="0"/>
        <a:buChar char="»"/>
        <a:defRPr lang="ru-RU" sz="2400" kern="120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5pPr>
      <a:lvl6pPr marL="254603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94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86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77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83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74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57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49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332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4609" y="864146"/>
            <a:ext cx="5956516" cy="57606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Астрономия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264746"/>
            <a:ext cx="4968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/ Термины / Открытия</a:t>
            </a:r>
            <a:endParaRPr lang="ru-RU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106" y="432098"/>
            <a:ext cx="8101013" cy="696937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2916386" y="1728242"/>
            <a:ext cx="5904457" cy="5112296"/>
          </a:xfrm>
        </p:spPr>
        <p:txBody>
          <a:bodyPr/>
          <a:lstStyle/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Астрономия – наука, которая изучает строение, состав и развитие наблюдаемых небесных тел и Вселенной в 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целом.</a:t>
            </a:r>
          </a:p>
          <a:p>
            <a:endParaRPr lang="ru-RU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астрономия исследует относительное движение двух небесных тел, при этом не учитывается их взаимодействие с иными телами, поскольку взаимодействия с другими телами проявляются сравнительно слабо и могут не приниматься во внимание исследователями. Такие проблемы изучаются на основе закона всемирного тяготения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зарубежной научной литературе дисциплину, посвящённую этим проблемам, называют небесной механикой. В английской научной литературе также применяется наименование "динамическая астрономия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4" y="2736354"/>
            <a:ext cx="2657398" cy="22341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81386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0850" y="504106"/>
            <a:ext cx="8101013" cy="64127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Терминология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sz="quarter" idx="10"/>
          </p:nvPr>
        </p:nvSpPr>
        <p:spPr>
          <a:xfrm>
            <a:off x="4231581" y="1802172"/>
            <a:ext cx="4320282" cy="2016224"/>
          </a:xfrm>
        </p:spPr>
        <p:txBody>
          <a:bodyPr/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еоретическая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астрономия становится частью естествознания. А небесная механика в свою очередь становится частью математики, по методам соответствующей математической физике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65" y="1728242"/>
            <a:ext cx="2188584" cy="21640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16" y="4259161"/>
            <a:ext cx="2198233" cy="21696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4231581" y="4605298"/>
            <a:ext cx="449897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небесная механика исходя из математических методов которые применяются в ней, могла бы называться математической астрономией.</a:t>
            </a:r>
          </a:p>
        </p:txBody>
      </p:sp>
    </p:spTree>
    <p:extLst>
      <p:ext uri="{BB962C8B-B14F-4D97-AF65-F5344CB8AC3E}">
        <p14:creationId xmlns:p14="http://schemas.microsoft.com/office/powerpoint/2010/main" val="83125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576114"/>
            <a:ext cx="8101013" cy="552921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теоретической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3276425" y="1728242"/>
            <a:ext cx="5256387" cy="5112296"/>
          </a:xfrm>
        </p:spPr>
        <p:txBody>
          <a:bodyPr/>
          <a:lstStyle/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задачей является расчет элементов орбит (или «вычисление орбит») небесных объектов. Основой вычислений являются наблюдения их видимого положения на небосводе в различные моменты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Следующая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теоретической астрономии заключается в расчете и составлении на основе известных данных об орбите эфемериды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Эфемериды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таблицы, в которых указаны моменты положения небесного объекта в пространстве и на небосводе для наблюдателя с Земли. Проще говоря, эфемеридами являются таблицы небесных координат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астрономических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0" y="2304306"/>
            <a:ext cx="2839348" cy="358065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49503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2" y="360090"/>
            <a:ext cx="8712968" cy="6969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теоретической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2988394" y="1583018"/>
            <a:ext cx="5904656" cy="5112296"/>
          </a:xfrm>
        </p:spPr>
        <p:txBody>
          <a:bodyPr/>
          <a:lstStyle/>
          <a:p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Исаак 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Ньютон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 первый геометрический способ вычисления параболической орбиты в 1686 году. Основой вычисления послужил закон всемирного тяготения и наблюдения, произведённые специалистом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Леонард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Эйлер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математик,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внёс свой вклад в развитие теоретической астрономии. Он в 1744 году разработал первый способ аналитического вычисления орбит 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комет.</a:t>
            </a:r>
          </a:p>
          <a:p>
            <a:endPara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1761 и в 1771 году немецкий учёный Ламберт сделал обобщение теории Эйлера для иных видов орбит, что позволило развить теоретическую астрономию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1778 и в 1783 французский учёный Лагранж предоставил два аналитических метода для расчёта орбиты небесных тел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Немецкий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 Гаусс в 1809 году, основываясь на первом аналитическом методе Лагранжа, определения орбиты, разработал свой метод вычисления эллиптических орбит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Ольберс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почти одновременно с работами Гаусса, основываясь в своих расчетах на исследовании Ламберта, создал собственный метод определения параболических кометных орбит. Таким методом пользуются и в наши дни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3" y="1743301"/>
            <a:ext cx="1170326" cy="16059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Картинки по запросу &quot;Леонард Эйлер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11" y="1743301"/>
            <a:ext cx="1235380" cy="160599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98" y="3585935"/>
            <a:ext cx="1161976" cy="15266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811" y="3585934"/>
            <a:ext cx="1235380" cy="15266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559" y="5230937"/>
            <a:ext cx="1144675" cy="14912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102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800" y="360090"/>
            <a:ext cx="8101013" cy="696937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40122" y="6336754"/>
            <a:ext cx="8064500" cy="504056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18229" y="2304306"/>
            <a:ext cx="8064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основ теории определения орбит астрономических объектов, разработанные крупнейшими математиками XVIII и начала XIX вв.: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Ньютоном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Эйлером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Лагранжем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Гауссом.</a:t>
            </a:r>
          </a:p>
        </p:txBody>
      </p:sp>
    </p:spTree>
    <p:extLst>
      <p:ext uri="{BB962C8B-B14F-4D97-AF65-F5344CB8AC3E}">
        <p14:creationId xmlns:p14="http://schemas.microsoft.com/office/powerpoint/2010/main" val="1140098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Человечество и космос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4A8D57-F961-4C82-95EE-53050E8B68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Слайды на космическую тему (с анимацией)</Template>
  <TotalTime>59</TotalTime>
  <Words>397</Words>
  <Application>Microsoft Office PowerPoint</Application>
  <PresentationFormat>Произвольный</PresentationFormat>
  <Paragraphs>36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Times New Roman</vt:lpstr>
      <vt:lpstr>Человечество и космос</vt:lpstr>
      <vt:lpstr>Теоретическая Астрономия</vt:lpstr>
      <vt:lpstr>Ознакомление</vt:lpstr>
      <vt:lpstr>Терминология</vt:lpstr>
      <vt:lpstr>Задачи теоретической астрономии</vt:lpstr>
      <vt:lpstr>Развитие теоретической астрономии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Теоретическая Астрономия</dc:title>
  <dc:creator>Andrew Rester</dc:creator>
  <cp:keywords/>
  <cp:lastModifiedBy>Andrew Rester</cp:lastModifiedBy>
  <cp:revision>12</cp:revision>
  <dcterms:created xsi:type="dcterms:W3CDTF">2020-02-27T21:18:09Z</dcterms:created>
  <dcterms:modified xsi:type="dcterms:W3CDTF">2020-12-11T10:12:54Z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TC026462039991</vt:lpwstr>
  </property>
</Properties>
</file>